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9" d="100"/>
          <a:sy n="109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1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92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44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08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57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6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57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99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07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02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DB09-439D-4558-A474-C7ECA57D1402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D900A-A970-4135-9C50-14CC790F38B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9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Alternate Process 7"/>
          <p:cNvSpPr/>
          <p:nvPr/>
        </p:nvSpPr>
        <p:spPr>
          <a:xfrm>
            <a:off x="395537" y="3223312"/>
            <a:ext cx="2990406" cy="99777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prstClr val="black"/>
              </a:solidFill>
            </a:endParaRPr>
          </a:p>
          <a:p>
            <a:pPr algn="ctr"/>
            <a:r>
              <a:rPr lang="en-GB" sz="1000" b="1" u="sng" dirty="0">
                <a:solidFill>
                  <a:prstClr val="black"/>
                </a:solidFill>
              </a:rPr>
              <a:t>*PLEASE SEND PHOTOS WITH </a:t>
            </a:r>
            <a:r>
              <a:rPr lang="en-GB" sz="1000" b="1" u="sng" dirty="0" smtClean="0">
                <a:solidFill>
                  <a:prstClr val="black"/>
                </a:solidFill>
              </a:rPr>
              <a:t>REFERRALS</a:t>
            </a:r>
            <a:r>
              <a:rPr lang="en-GB" sz="1000" b="1" u="sng" dirty="0">
                <a:solidFill>
                  <a:prstClr val="black"/>
                </a:solidFill>
              </a:rPr>
              <a:t>*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black"/>
                </a:solidFill>
              </a:rPr>
              <a:t>Melanomas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black"/>
                </a:solidFill>
              </a:rPr>
              <a:t>Squamous cell carcinoma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prstClr val="black"/>
                </a:solidFill>
              </a:rPr>
              <a:t>Other high risk tumours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539552" y="2918015"/>
            <a:ext cx="2846391" cy="2530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prstClr val="white"/>
                </a:solidFill>
              </a:rPr>
              <a:t>2ww and Paediatric</a:t>
            </a:r>
            <a:endParaRPr lang="en-GB" sz="1100" b="1" dirty="0">
              <a:solidFill>
                <a:prstClr val="white"/>
              </a:solidFill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4398092" y="3284983"/>
            <a:ext cx="4494388" cy="312927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 b="1" u="sng" dirty="0" smtClean="0">
                <a:solidFill>
                  <a:prstClr val="black"/>
                </a:solidFill>
              </a:rPr>
              <a:t>*PLEASE SEND PHOTOS WITH </a:t>
            </a:r>
            <a:r>
              <a:rPr lang="en-GB" sz="1000" b="1" u="sng" dirty="0" smtClean="0">
                <a:solidFill>
                  <a:prstClr val="black"/>
                </a:solidFill>
              </a:rPr>
              <a:t>REFERRALS</a:t>
            </a:r>
            <a:r>
              <a:rPr lang="en-GB" sz="1000" b="1" u="sng" dirty="0" smtClean="0">
                <a:solidFill>
                  <a:prstClr val="black"/>
                </a:solidFill>
              </a:rPr>
              <a:t>*</a:t>
            </a:r>
          </a:p>
          <a:p>
            <a:pPr algn="ctr"/>
            <a:endParaRPr lang="en-GB" sz="1000" b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For </a:t>
            </a:r>
            <a:r>
              <a:rPr lang="en-GB" sz="1000" dirty="0">
                <a:solidFill>
                  <a:schemeClr val="tx1"/>
                </a:solidFill>
              </a:rPr>
              <a:t>South West practices that are part of the Referral Support Service, on ers this is called: </a:t>
            </a:r>
            <a:r>
              <a:rPr lang="en-GB" sz="1000" b="1" dirty="0">
                <a:solidFill>
                  <a:schemeClr val="tx1"/>
                </a:solidFill>
              </a:rPr>
              <a:t>WHCCG Referral Support Service Dermatology (11a)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For </a:t>
            </a:r>
            <a:r>
              <a:rPr lang="en-GB" sz="1000" dirty="0">
                <a:solidFill>
                  <a:schemeClr val="tx1"/>
                </a:solidFill>
              </a:rPr>
              <a:t>South West GP Practices they are not part of the Referral Support Service the service on ers is called: </a:t>
            </a:r>
            <a:r>
              <a:rPr lang="en-GB" sz="1000" b="1" dirty="0">
                <a:solidFill>
                  <a:schemeClr val="tx1"/>
                </a:solidFill>
              </a:rPr>
              <a:t>West Hampshire CCG Community Dermatology Service (South-West) - Assessment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About Health will triage the referral and assign it to the appropriate clinic whether this is within their community </a:t>
            </a:r>
            <a:r>
              <a:rPr lang="en-GB" sz="1000" dirty="0" smtClean="0">
                <a:solidFill>
                  <a:schemeClr val="tx1"/>
                </a:solidFill>
              </a:rPr>
              <a:t>service</a:t>
            </a:r>
            <a:r>
              <a:rPr lang="en-GB" sz="1000" dirty="0" smtClean="0">
                <a:solidFill>
                  <a:srgbClr val="FF0000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or an acute provider. </a:t>
            </a:r>
            <a:r>
              <a:rPr lang="en-GB" sz="1000" b="1" dirty="0">
                <a:solidFill>
                  <a:schemeClr val="tx1"/>
                </a:solidFill>
              </a:rPr>
              <a:t>About Health are still providing telephone appointments and are establishing video </a:t>
            </a:r>
            <a:r>
              <a:rPr lang="en-GB" sz="1000" b="1" dirty="0" smtClean="0">
                <a:solidFill>
                  <a:schemeClr val="tx1"/>
                </a:solidFill>
              </a:rPr>
              <a:t>appointments.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chemeClr val="tx1"/>
                </a:solidFill>
              </a:rPr>
              <a:t>If </a:t>
            </a:r>
            <a:r>
              <a:rPr lang="en-GB" sz="1000" b="1" dirty="0">
                <a:solidFill>
                  <a:schemeClr val="tx1"/>
                </a:solidFill>
              </a:rPr>
              <a:t>you require dermatology advice and guidance please this is available via West Hampshire CCG Community Dermatology Service (South-West) - Assessment </a:t>
            </a:r>
            <a:r>
              <a:rPr lang="en-GB" sz="1000" b="1" dirty="0" smtClean="0">
                <a:solidFill>
                  <a:schemeClr val="tx1"/>
                </a:solidFill>
              </a:rPr>
              <a:t>Service – in your correspondence request advice and guidance. 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              </a:t>
            </a:r>
            <a:r>
              <a:rPr lang="en-GB" sz="1000" i="1" dirty="0" smtClean="0">
                <a:solidFill>
                  <a:schemeClr val="tx1"/>
                </a:solidFill>
              </a:rPr>
              <a:t>About Health – Service Manager Rebecca Hebditch - </a:t>
            </a:r>
            <a:r>
              <a:rPr lang="en-GB" sz="1000" i="1" dirty="0">
                <a:solidFill>
                  <a:schemeClr val="tx1"/>
                </a:solidFill>
              </a:rPr>
              <a:t>07824151065</a:t>
            </a:r>
          </a:p>
          <a:p>
            <a:endParaRPr lang="en-GB" sz="1000" dirty="0" smtClean="0">
              <a:solidFill>
                <a:srgbClr val="FF0000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4716016" y="2936302"/>
            <a:ext cx="3502922" cy="2506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prstClr val="white"/>
                </a:solidFill>
              </a:rPr>
              <a:t>Other Dermatological Conditions (routine and urgent)</a:t>
            </a:r>
            <a:endParaRPr lang="en-GB" sz="11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64002" y="4571669"/>
            <a:ext cx="189925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Refer via 2 Week Wait  </a:t>
            </a:r>
            <a:r>
              <a:rPr lang="en-GB" sz="1000" b="1" u="sng" dirty="0" smtClean="0">
                <a:solidFill>
                  <a:schemeClr val="tx1"/>
                </a:solidFill>
              </a:rPr>
              <a:t>with photographs attached</a:t>
            </a:r>
            <a:endParaRPr lang="en-GB" sz="10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15"/>
              </p:ext>
            </p:extLst>
          </p:nvPr>
        </p:nvGraphicFramePr>
        <p:xfrm>
          <a:off x="1813628" y="127268"/>
          <a:ext cx="5494675" cy="826326"/>
        </p:xfrm>
        <a:graphic>
          <a:graphicData uri="http://schemas.openxmlformats.org/drawingml/2006/table">
            <a:tbl>
              <a:tblPr firstRow="1" firstCol="1" bandRow="1"/>
              <a:tblGrid>
                <a:gridCol w="5494675">
                  <a:extLst>
                    <a:ext uri="{9D8B030D-6E8A-4147-A177-3AD203B41FA5}">
                      <a16:colId xmlns="" xmlns:a16="http://schemas.microsoft.com/office/drawing/2014/main" val="967084713"/>
                    </a:ext>
                  </a:extLst>
                </a:gridCol>
              </a:tblGrid>
              <a:tr h="506388">
                <a:tc>
                  <a:txBody>
                    <a:bodyPr/>
                    <a:lstStyle/>
                    <a:p>
                      <a:pPr marL="913130" marR="906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West Dermatological</a:t>
                      </a:r>
                      <a:r>
                        <a:rPr lang="en-GB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Pathway – </a:t>
                      </a:r>
                      <a:r>
                        <a:rPr lang="en-GB" sz="2400" b="1" i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 Response</a:t>
                      </a:r>
                      <a:endParaRPr lang="en-GB" sz="110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60960" marB="0">
                    <a:lnL w="12700" cap="flat" cmpd="sng" algn="ctr">
                      <a:solidFill>
                        <a:srgbClr val="7894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94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94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94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3C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3935322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656" y="6526577"/>
            <a:ext cx="8617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Slides </a:t>
            </a:r>
            <a:r>
              <a:rPr lang="en-US" sz="800" i="1" dirty="0" smtClean="0"/>
              <a:t>based on those originally developed by St</a:t>
            </a:r>
            <a:r>
              <a:rPr lang="en-US" sz="800" i="1" dirty="0"/>
              <a:t>. Mary’s Dermatology Department</a:t>
            </a:r>
            <a:r>
              <a:rPr lang="en-US" sz="800" dirty="0" smtClean="0"/>
              <a:t>. Revised by WHCCG 07/04/2020</a:t>
            </a:r>
            <a:endParaRPr lang="en-GB" sz="1000" dirty="0"/>
          </a:p>
        </p:txBody>
      </p:sp>
      <p:sp>
        <p:nvSpPr>
          <p:cNvPr id="25" name="Rectangle 24"/>
          <p:cNvSpPr/>
          <p:nvPr/>
        </p:nvSpPr>
        <p:spPr>
          <a:xfrm>
            <a:off x="89179" y="61694"/>
            <a:ext cx="1318892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900" i="1" dirty="0" smtClean="0"/>
              <a:t>This document is designed to aid the clinical decision-making for GPs seeing patients presenting with dermatological conditions in the Primary Care Setting.</a:t>
            </a:r>
          </a:p>
          <a:p>
            <a:r>
              <a:rPr lang="en-GB" sz="900" i="1" dirty="0" smtClean="0"/>
              <a:t>Clinical examination will aid the decision as to the appropriate health care support.  </a:t>
            </a:r>
          </a:p>
          <a:p>
            <a:r>
              <a:rPr lang="en-GB" sz="900" i="1" dirty="0" smtClean="0"/>
              <a:t>This decision-making pathway is not a substitute for the exercise of professional/clinical judgement.</a:t>
            </a:r>
            <a:endParaRPr lang="en-GB" sz="900" i="1" dirty="0"/>
          </a:p>
        </p:txBody>
      </p:sp>
      <p:sp>
        <p:nvSpPr>
          <p:cNvPr id="27" name="Rounded Rectangle 26"/>
          <p:cNvSpPr/>
          <p:nvPr/>
        </p:nvSpPr>
        <p:spPr>
          <a:xfrm>
            <a:off x="370507" y="5301208"/>
            <a:ext cx="2886239" cy="1113054"/>
          </a:xfrm>
          <a:prstGeom prst="roundRect">
            <a:avLst/>
          </a:prstGeom>
          <a:noFill/>
          <a:ln>
            <a:solidFill>
              <a:srgbClr val="FF000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All 2 WW referrals must have the following information: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 WHO Performance status Defibrillator/pacemaker   yes/no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Anticoagulants  yes/no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3032348" y="984287"/>
            <a:ext cx="3384376" cy="31586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prstClr val="black"/>
                </a:solidFill>
              </a:rPr>
              <a:t>Patient accesses eConsult with a dermatological complaint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716016" y="1300155"/>
            <a:ext cx="8520" cy="147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lowchart: Alternate Process 35"/>
          <p:cNvSpPr/>
          <p:nvPr/>
        </p:nvSpPr>
        <p:spPr>
          <a:xfrm>
            <a:off x="3032348" y="1413188"/>
            <a:ext cx="3384376" cy="31586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GP triages eConsult and offers patient email advice/video consultation as appropriate</a:t>
            </a:r>
          </a:p>
        </p:txBody>
      </p:sp>
      <p:sp>
        <p:nvSpPr>
          <p:cNvPr id="38" name="Flowchart: Alternate Process 37"/>
          <p:cNvSpPr/>
          <p:nvPr/>
        </p:nvSpPr>
        <p:spPr>
          <a:xfrm>
            <a:off x="3072066" y="1978704"/>
            <a:ext cx="3384376" cy="604015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If referral is required – patient will be required to </a:t>
            </a:r>
            <a:r>
              <a:rPr lang="en-GB" sz="1000" b="1" dirty="0" smtClean="0">
                <a:solidFill>
                  <a:prstClr val="black"/>
                </a:solidFill>
              </a:rPr>
              <a:t>take a photo </a:t>
            </a:r>
            <a:r>
              <a:rPr lang="en-GB" sz="1000" b="1" u="sng" dirty="0" smtClean="0">
                <a:solidFill>
                  <a:prstClr val="black"/>
                </a:solidFill>
              </a:rPr>
              <a:t>to support clinical triage</a:t>
            </a:r>
            <a:r>
              <a:rPr lang="en-GB" sz="1000" b="1" dirty="0" smtClean="0">
                <a:solidFill>
                  <a:prstClr val="black"/>
                </a:solidFill>
              </a:rPr>
              <a:t> </a:t>
            </a:r>
            <a:r>
              <a:rPr lang="en-GB" sz="1000" dirty="0" smtClean="0">
                <a:solidFill>
                  <a:prstClr val="black"/>
                </a:solidFill>
              </a:rPr>
              <a:t>and send to the practice email address to accompany the referral</a:t>
            </a:r>
          </a:p>
        </p:txBody>
      </p:sp>
      <p:sp>
        <p:nvSpPr>
          <p:cNvPr id="39" name="Flowchart: Alternate Process 38"/>
          <p:cNvSpPr/>
          <p:nvPr/>
        </p:nvSpPr>
        <p:spPr>
          <a:xfrm>
            <a:off x="6868732" y="1286574"/>
            <a:ext cx="2167764" cy="458291"/>
          </a:xfrm>
          <a:prstGeom prst="flowChartAlternate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chemeClr val="bg1"/>
                </a:solidFill>
              </a:rPr>
              <a:t>If patient condition can be managed by primary care – end of pathway</a:t>
            </a:r>
          </a:p>
        </p:txBody>
      </p:sp>
      <p:cxnSp>
        <p:nvCxnSpPr>
          <p:cNvPr id="41" name="Straight Arrow Connector 40"/>
          <p:cNvCxnSpPr>
            <a:stCxn id="36" idx="3"/>
            <a:endCxn id="39" idx="1"/>
          </p:cNvCxnSpPr>
          <p:nvPr/>
        </p:nvCxnSpPr>
        <p:spPr>
          <a:xfrm flipV="1">
            <a:off x="6416724" y="1515720"/>
            <a:ext cx="452008" cy="55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6" idx="2"/>
          </p:cNvCxnSpPr>
          <p:nvPr/>
        </p:nvCxnSpPr>
        <p:spPr>
          <a:xfrm flipH="1">
            <a:off x="4716016" y="1729056"/>
            <a:ext cx="8520" cy="249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275063" y="2579492"/>
            <a:ext cx="221759" cy="268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865577" y="2636789"/>
            <a:ext cx="177717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8" idx="3"/>
          </p:cNvCxnSpPr>
          <p:nvPr/>
        </p:nvCxnSpPr>
        <p:spPr>
          <a:xfrm>
            <a:off x="6456442" y="2280712"/>
            <a:ext cx="347806" cy="53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804248" y="1852879"/>
            <a:ext cx="2275268" cy="94657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prstClr val="white"/>
                </a:solidFill>
              </a:rPr>
              <a:t>If the patient is unable to take their own photograph and the GP feels it is appropriate, a face to face primary care appointment will be required for the GP to take the photo then continue with the pathway </a:t>
            </a:r>
            <a:endParaRPr lang="en-GB" sz="12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446" y="194773"/>
            <a:ext cx="1719718" cy="71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40" y="4225280"/>
            <a:ext cx="304800" cy="571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36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374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Mollart Ted</dc:creator>
  <cp:lastModifiedBy>Burden Rachel</cp:lastModifiedBy>
  <cp:revision>24</cp:revision>
  <cp:lastPrinted>2020-03-19T11:09:50Z</cp:lastPrinted>
  <dcterms:created xsi:type="dcterms:W3CDTF">2020-03-13T14:39:15Z</dcterms:created>
  <dcterms:modified xsi:type="dcterms:W3CDTF">2020-04-07T14:02:25Z</dcterms:modified>
</cp:coreProperties>
</file>